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381" r:id="rId3"/>
    <p:sldId id="393" r:id="rId4"/>
    <p:sldId id="383" r:id="rId5"/>
    <p:sldId id="384" r:id="rId6"/>
    <p:sldId id="421" r:id="rId7"/>
    <p:sldId id="399" r:id="rId8"/>
    <p:sldId id="456" r:id="rId9"/>
    <p:sldId id="394" r:id="rId1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122" d="100"/>
          <a:sy n="122" d="100"/>
        </p:scale>
        <p:origin x="-15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D64844-311F-43E9-AC57-6ED654B3242C}"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tr-TR"/>
        </a:p>
      </dgm:t>
    </dgm:pt>
    <dgm:pt modelId="{D67D9EDA-70B6-476C-9133-05F50FF46C05}">
      <dgm:prSet phldrT="[Metin]" custT="1"/>
      <dgm:spPr/>
      <dgm:t>
        <a:bodyPr/>
        <a:lstStyle/>
        <a:p>
          <a:r>
            <a:rPr lang="tr-TR" sz="1400" dirty="0"/>
            <a:t>MÜDÜR</a:t>
          </a:r>
          <a:br>
            <a:rPr lang="tr-TR" sz="1400" dirty="0"/>
          </a:br>
          <a:r>
            <a:rPr lang="tr-TR" sz="1400" dirty="0" smtClean="0"/>
            <a:t>Dr. </a:t>
          </a:r>
          <a:r>
            <a:rPr lang="tr-TR" sz="1400" dirty="0" err="1" smtClean="0"/>
            <a:t>Öğr</a:t>
          </a:r>
          <a:r>
            <a:rPr lang="tr-TR" sz="1400" dirty="0" smtClean="0"/>
            <a:t>. Üyesi Ömer KUCAK</a:t>
          </a:r>
          <a:endParaRPr lang="tr-TR" sz="1400" dirty="0"/>
        </a:p>
      </dgm:t>
    </dgm:pt>
    <dgm:pt modelId="{64DF055B-309B-4EBA-9B51-10C399C012CE}" type="parTrans" cxnId="{F0A05EA4-4E3D-4C90-95C4-E5BCF4DABCC4}">
      <dgm:prSet/>
      <dgm:spPr/>
      <dgm:t>
        <a:bodyPr/>
        <a:lstStyle/>
        <a:p>
          <a:endParaRPr lang="tr-TR"/>
        </a:p>
      </dgm:t>
    </dgm:pt>
    <dgm:pt modelId="{0C21E328-CAEB-4383-B811-B2F4C647A0FC}" type="sibTrans" cxnId="{F0A05EA4-4E3D-4C90-95C4-E5BCF4DABCC4}">
      <dgm:prSet/>
      <dgm:spPr/>
      <dgm:t>
        <a:bodyPr/>
        <a:lstStyle/>
        <a:p>
          <a:endParaRPr lang="tr-TR"/>
        </a:p>
      </dgm:t>
    </dgm:pt>
    <dgm:pt modelId="{E45A58AE-237F-4162-A71A-7A1F8B196ACF}">
      <dgm:prSet phldrT="[Metin]" custT="1"/>
      <dgm:spPr/>
      <dgm:t>
        <a:bodyPr/>
        <a:lstStyle/>
        <a:p>
          <a:r>
            <a:rPr lang="tr-TR" sz="1400" dirty="0">
              <a:solidFill>
                <a:sysClr val="window" lastClr="FFFFFF"/>
              </a:solidFill>
              <a:latin typeface="Times New Roman" pitchFamily="18" charset="0"/>
              <a:ea typeface="+mn-ea"/>
              <a:cs typeface="Times New Roman" pitchFamily="18" charset="0"/>
            </a:rPr>
            <a:t>MÜDÜR YARDIMCISI</a:t>
          </a:r>
        </a:p>
        <a:p>
          <a:r>
            <a:rPr lang="tr-TR" sz="1400" dirty="0" smtClean="0">
              <a:solidFill>
                <a:sysClr val="window" lastClr="FFFFFF"/>
              </a:solidFill>
              <a:latin typeface="Times New Roman" pitchFamily="18" charset="0"/>
              <a:ea typeface="+mn-ea"/>
              <a:cs typeface="Times New Roman" pitchFamily="18" charset="0"/>
            </a:rPr>
            <a:t>Doç. Dr. Erkan IŞIKTAŞ</a:t>
          </a:r>
          <a:endParaRPr lang="tr-TR" sz="1400" dirty="0">
            <a:solidFill>
              <a:sysClr val="window" lastClr="FFFFFF"/>
            </a:solidFill>
            <a:latin typeface="Calibri"/>
            <a:ea typeface="+mn-ea"/>
            <a:cs typeface="+mn-cs"/>
          </a:endParaRPr>
        </a:p>
      </dgm:t>
    </dgm:pt>
    <dgm:pt modelId="{F8E95E66-CDC8-47CC-8D17-C41BA13F4674}" type="parTrans" cxnId="{7AC0A7E9-97C4-4793-9629-455C662D62D7}">
      <dgm:prSet/>
      <dgm:spPr/>
      <dgm:t>
        <a:bodyPr/>
        <a:lstStyle/>
        <a:p>
          <a:endParaRPr lang="tr-TR"/>
        </a:p>
      </dgm:t>
    </dgm:pt>
    <dgm:pt modelId="{403FF4A3-3B4D-436B-9D28-5BB96DDCA13D}" type="sibTrans" cxnId="{7AC0A7E9-97C4-4793-9629-455C662D62D7}">
      <dgm:prSet/>
      <dgm:spPr/>
      <dgm:t>
        <a:bodyPr/>
        <a:lstStyle/>
        <a:p>
          <a:endParaRPr lang="tr-TR"/>
        </a:p>
      </dgm:t>
    </dgm:pt>
    <dgm:pt modelId="{D20C1A8A-319B-4314-82C7-AE59BBEBAE0A}">
      <dgm:prSet phldrT="[Metin]" custT="1"/>
      <dgm:spPr/>
      <dgm:t>
        <a:bodyPr/>
        <a:lstStyle/>
        <a:p>
          <a:r>
            <a:rPr lang="tr-TR" sz="1400" dirty="0">
              <a:solidFill>
                <a:sysClr val="window" lastClr="FFFFFF"/>
              </a:solidFill>
              <a:latin typeface="Times New Roman" pitchFamily="18" charset="0"/>
              <a:ea typeface="+mn-ea"/>
              <a:cs typeface="Times New Roman" pitchFamily="18" charset="0"/>
            </a:rPr>
            <a:t>İDARİ PERSONEL </a:t>
          </a:r>
        </a:p>
        <a:p>
          <a:r>
            <a:rPr lang="tr-TR" sz="1400" dirty="0">
              <a:solidFill>
                <a:sysClr val="window" lastClr="FFFFFF"/>
              </a:solidFill>
              <a:latin typeface="Times New Roman" pitchFamily="18" charset="0"/>
              <a:ea typeface="+mn-ea"/>
              <a:cs typeface="Times New Roman" pitchFamily="18" charset="0"/>
            </a:rPr>
            <a:t>Memur </a:t>
          </a:r>
          <a:r>
            <a:rPr lang="tr-TR" sz="1400" dirty="0" err="1">
              <a:solidFill>
                <a:sysClr val="window" lastClr="FFFFFF"/>
              </a:solidFill>
              <a:latin typeface="Times New Roman" pitchFamily="18" charset="0"/>
              <a:ea typeface="+mn-ea"/>
              <a:cs typeface="Times New Roman" pitchFamily="18" charset="0"/>
            </a:rPr>
            <a:t>Agit</a:t>
          </a:r>
          <a:r>
            <a:rPr lang="tr-TR" sz="1400" dirty="0">
              <a:solidFill>
                <a:sysClr val="window" lastClr="FFFFFF"/>
              </a:solidFill>
              <a:latin typeface="Times New Roman" pitchFamily="18" charset="0"/>
              <a:ea typeface="+mn-ea"/>
              <a:cs typeface="Times New Roman" pitchFamily="18" charset="0"/>
            </a:rPr>
            <a:t> KAMEL</a:t>
          </a:r>
          <a:endParaRPr lang="tr-TR" sz="1400" dirty="0">
            <a:solidFill>
              <a:sysClr val="window" lastClr="FFFFFF"/>
            </a:solidFill>
            <a:latin typeface="Calibri"/>
            <a:ea typeface="+mn-ea"/>
            <a:cs typeface="+mn-cs"/>
          </a:endParaRPr>
        </a:p>
      </dgm:t>
    </dgm:pt>
    <dgm:pt modelId="{9FE9F1EA-9BE3-417E-AF70-9C13D23755CC}" type="parTrans" cxnId="{F166EC39-EBD2-4932-90DF-BC8CADB53D29}">
      <dgm:prSet/>
      <dgm:spPr/>
      <dgm:t>
        <a:bodyPr/>
        <a:lstStyle/>
        <a:p>
          <a:endParaRPr lang="tr-TR"/>
        </a:p>
      </dgm:t>
    </dgm:pt>
    <dgm:pt modelId="{C2562C40-7C3D-4DAC-9068-C373E754578C}" type="sibTrans" cxnId="{F166EC39-EBD2-4932-90DF-BC8CADB53D29}">
      <dgm:prSet/>
      <dgm:spPr/>
      <dgm:t>
        <a:bodyPr/>
        <a:lstStyle/>
        <a:p>
          <a:endParaRPr lang="tr-TR"/>
        </a:p>
      </dgm:t>
    </dgm:pt>
    <dgm:pt modelId="{3C6D0215-1910-4063-A8FA-246E4914CF50}" type="pres">
      <dgm:prSet presAssocID="{E5D64844-311F-43E9-AC57-6ED654B3242C}" presName="mainComposite" presStyleCnt="0">
        <dgm:presLayoutVars>
          <dgm:chPref val="1"/>
          <dgm:dir/>
          <dgm:animOne val="branch"/>
          <dgm:animLvl val="lvl"/>
          <dgm:resizeHandles val="exact"/>
        </dgm:presLayoutVars>
      </dgm:prSet>
      <dgm:spPr/>
      <dgm:t>
        <a:bodyPr/>
        <a:lstStyle/>
        <a:p>
          <a:endParaRPr lang="tr-TR"/>
        </a:p>
      </dgm:t>
    </dgm:pt>
    <dgm:pt modelId="{FE86E3F5-EC53-4494-94AC-90E2EA04D552}" type="pres">
      <dgm:prSet presAssocID="{E5D64844-311F-43E9-AC57-6ED654B3242C}" presName="hierFlow" presStyleCnt="0"/>
      <dgm:spPr/>
    </dgm:pt>
    <dgm:pt modelId="{06D13C1B-66D6-4F8F-A636-C252D34180B2}" type="pres">
      <dgm:prSet presAssocID="{E5D64844-311F-43E9-AC57-6ED654B3242C}" presName="hierChild1" presStyleCnt="0">
        <dgm:presLayoutVars>
          <dgm:chPref val="1"/>
          <dgm:animOne val="branch"/>
          <dgm:animLvl val="lvl"/>
        </dgm:presLayoutVars>
      </dgm:prSet>
      <dgm:spPr/>
    </dgm:pt>
    <dgm:pt modelId="{F29A93E5-F2D2-45FD-A9D7-90ADA74894C5}" type="pres">
      <dgm:prSet presAssocID="{D67D9EDA-70B6-476C-9133-05F50FF46C05}" presName="Name14" presStyleCnt="0"/>
      <dgm:spPr/>
    </dgm:pt>
    <dgm:pt modelId="{DFAEBD45-58C0-40EB-ABD0-350CF3874FE1}" type="pres">
      <dgm:prSet presAssocID="{D67D9EDA-70B6-476C-9133-05F50FF46C05}" presName="level1Shape" presStyleLbl="node0" presStyleIdx="0" presStyleCnt="1" custScaleX="116109" custLinFactNeighborX="-19285" custLinFactNeighborY="-54">
        <dgm:presLayoutVars>
          <dgm:chPref val="3"/>
        </dgm:presLayoutVars>
      </dgm:prSet>
      <dgm:spPr/>
      <dgm:t>
        <a:bodyPr/>
        <a:lstStyle/>
        <a:p>
          <a:endParaRPr lang="tr-TR"/>
        </a:p>
      </dgm:t>
    </dgm:pt>
    <dgm:pt modelId="{D988E84D-B55A-4B97-8EE0-3E6393062D28}" type="pres">
      <dgm:prSet presAssocID="{D67D9EDA-70B6-476C-9133-05F50FF46C05}" presName="hierChild2" presStyleCnt="0"/>
      <dgm:spPr/>
    </dgm:pt>
    <dgm:pt modelId="{CC4765B0-4D12-4CD8-B876-90D3218790CC}" type="pres">
      <dgm:prSet presAssocID="{F8E95E66-CDC8-47CC-8D17-C41BA13F4674}" presName="Name19" presStyleLbl="parChTrans1D2" presStyleIdx="0" presStyleCnt="2"/>
      <dgm:spPr/>
      <dgm:t>
        <a:bodyPr/>
        <a:lstStyle/>
        <a:p>
          <a:endParaRPr lang="tr-TR"/>
        </a:p>
      </dgm:t>
    </dgm:pt>
    <dgm:pt modelId="{CDC013D3-FD4A-40E9-BE47-235114E3C5A4}" type="pres">
      <dgm:prSet presAssocID="{E45A58AE-237F-4162-A71A-7A1F8B196ACF}" presName="Name21" presStyleCnt="0"/>
      <dgm:spPr/>
    </dgm:pt>
    <dgm:pt modelId="{578563C6-A9ED-4B71-BC2B-6C372F9C175E}" type="pres">
      <dgm:prSet presAssocID="{E45A58AE-237F-4162-A71A-7A1F8B196ACF}" presName="level2Shape" presStyleLbl="node2" presStyleIdx="0" presStyleCnt="2"/>
      <dgm:spPr/>
      <dgm:t>
        <a:bodyPr/>
        <a:lstStyle/>
        <a:p>
          <a:endParaRPr lang="tr-TR"/>
        </a:p>
      </dgm:t>
    </dgm:pt>
    <dgm:pt modelId="{7B8EDDFD-204F-4B65-B2E1-94E01D2C924D}" type="pres">
      <dgm:prSet presAssocID="{E45A58AE-237F-4162-A71A-7A1F8B196ACF}" presName="hierChild3" presStyleCnt="0"/>
      <dgm:spPr/>
    </dgm:pt>
    <dgm:pt modelId="{89CE4CF1-2095-4230-A73E-77211DCD17AD}" type="pres">
      <dgm:prSet presAssocID="{9FE9F1EA-9BE3-417E-AF70-9C13D23755CC}" presName="Name19" presStyleLbl="parChTrans1D2" presStyleIdx="1" presStyleCnt="2"/>
      <dgm:spPr/>
      <dgm:t>
        <a:bodyPr/>
        <a:lstStyle/>
        <a:p>
          <a:endParaRPr lang="tr-TR"/>
        </a:p>
      </dgm:t>
    </dgm:pt>
    <dgm:pt modelId="{4811F351-7789-43A3-9CDE-AEC66547BE25}" type="pres">
      <dgm:prSet presAssocID="{D20C1A8A-319B-4314-82C7-AE59BBEBAE0A}" presName="Name21" presStyleCnt="0"/>
      <dgm:spPr/>
    </dgm:pt>
    <dgm:pt modelId="{602E77F6-7FB2-4783-9266-5A070A9A70B1}" type="pres">
      <dgm:prSet presAssocID="{D20C1A8A-319B-4314-82C7-AE59BBEBAE0A}" presName="level2Shape" presStyleLbl="node2" presStyleIdx="1" presStyleCnt="2"/>
      <dgm:spPr/>
      <dgm:t>
        <a:bodyPr/>
        <a:lstStyle/>
        <a:p>
          <a:endParaRPr lang="tr-TR"/>
        </a:p>
      </dgm:t>
    </dgm:pt>
    <dgm:pt modelId="{88780EC5-BF29-4783-9008-AFC8702C7850}" type="pres">
      <dgm:prSet presAssocID="{D20C1A8A-319B-4314-82C7-AE59BBEBAE0A}" presName="hierChild3" presStyleCnt="0"/>
      <dgm:spPr/>
    </dgm:pt>
    <dgm:pt modelId="{26D90CFF-CDB1-4EC2-B4E0-4185821C3E3E}" type="pres">
      <dgm:prSet presAssocID="{E5D64844-311F-43E9-AC57-6ED654B3242C}" presName="bgShapesFlow" presStyleCnt="0"/>
      <dgm:spPr/>
    </dgm:pt>
  </dgm:ptLst>
  <dgm:cxnLst>
    <dgm:cxn modelId="{F166EC39-EBD2-4932-90DF-BC8CADB53D29}" srcId="{D67D9EDA-70B6-476C-9133-05F50FF46C05}" destId="{D20C1A8A-319B-4314-82C7-AE59BBEBAE0A}" srcOrd="1" destOrd="0" parTransId="{9FE9F1EA-9BE3-417E-AF70-9C13D23755CC}" sibTransId="{C2562C40-7C3D-4DAC-9068-C373E754578C}"/>
    <dgm:cxn modelId="{C2FA7668-1726-420D-861C-96669BF14C2B}" type="presOf" srcId="{F8E95E66-CDC8-47CC-8D17-C41BA13F4674}" destId="{CC4765B0-4D12-4CD8-B876-90D3218790CC}" srcOrd="0" destOrd="0" presId="urn:microsoft.com/office/officeart/2005/8/layout/hierarchy6"/>
    <dgm:cxn modelId="{31965946-C591-4A03-A8E7-98C1B723781A}" type="presOf" srcId="{D67D9EDA-70B6-476C-9133-05F50FF46C05}" destId="{DFAEBD45-58C0-40EB-ABD0-350CF3874FE1}" srcOrd="0" destOrd="0" presId="urn:microsoft.com/office/officeart/2005/8/layout/hierarchy6"/>
    <dgm:cxn modelId="{F0A05EA4-4E3D-4C90-95C4-E5BCF4DABCC4}" srcId="{E5D64844-311F-43E9-AC57-6ED654B3242C}" destId="{D67D9EDA-70B6-476C-9133-05F50FF46C05}" srcOrd="0" destOrd="0" parTransId="{64DF055B-309B-4EBA-9B51-10C399C012CE}" sibTransId="{0C21E328-CAEB-4383-B811-B2F4C647A0FC}"/>
    <dgm:cxn modelId="{CBD08FA3-90E2-4FFC-AD65-C9F203F2726C}" type="presOf" srcId="{9FE9F1EA-9BE3-417E-AF70-9C13D23755CC}" destId="{89CE4CF1-2095-4230-A73E-77211DCD17AD}" srcOrd="0" destOrd="0" presId="urn:microsoft.com/office/officeart/2005/8/layout/hierarchy6"/>
    <dgm:cxn modelId="{A602CC53-2B9E-45CC-8B8B-6DD48922192D}" type="presOf" srcId="{D20C1A8A-319B-4314-82C7-AE59BBEBAE0A}" destId="{602E77F6-7FB2-4783-9266-5A070A9A70B1}" srcOrd="0" destOrd="0" presId="urn:microsoft.com/office/officeart/2005/8/layout/hierarchy6"/>
    <dgm:cxn modelId="{96529601-98B3-4841-995B-F3C6497F45D8}" type="presOf" srcId="{E45A58AE-237F-4162-A71A-7A1F8B196ACF}" destId="{578563C6-A9ED-4B71-BC2B-6C372F9C175E}" srcOrd="0" destOrd="0" presId="urn:microsoft.com/office/officeart/2005/8/layout/hierarchy6"/>
    <dgm:cxn modelId="{F53D1344-418D-4483-A933-746FCAED8A2D}" type="presOf" srcId="{E5D64844-311F-43E9-AC57-6ED654B3242C}" destId="{3C6D0215-1910-4063-A8FA-246E4914CF50}" srcOrd="0" destOrd="0" presId="urn:microsoft.com/office/officeart/2005/8/layout/hierarchy6"/>
    <dgm:cxn modelId="{7AC0A7E9-97C4-4793-9629-455C662D62D7}" srcId="{D67D9EDA-70B6-476C-9133-05F50FF46C05}" destId="{E45A58AE-237F-4162-A71A-7A1F8B196ACF}" srcOrd="0" destOrd="0" parTransId="{F8E95E66-CDC8-47CC-8D17-C41BA13F4674}" sibTransId="{403FF4A3-3B4D-436B-9D28-5BB96DDCA13D}"/>
    <dgm:cxn modelId="{E963104D-5467-4DF0-A9D8-000812C9FEEA}" type="presParOf" srcId="{3C6D0215-1910-4063-A8FA-246E4914CF50}" destId="{FE86E3F5-EC53-4494-94AC-90E2EA04D552}" srcOrd="0" destOrd="0" presId="urn:microsoft.com/office/officeart/2005/8/layout/hierarchy6"/>
    <dgm:cxn modelId="{9F3F649D-7019-4B26-89CE-29015C85AF6C}" type="presParOf" srcId="{FE86E3F5-EC53-4494-94AC-90E2EA04D552}" destId="{06D13C1B-66D6-4F8F-A636-C252D34180B2}" srcOrd="0" destOrd="0" presId="urn:microsoft.com/office/officeart/2005/8/layout/hierarchy6"/>
    <dgm:cxn modelId="{C971F892-6DBB-40C8-91A5-67B761DAEA5E}" type="presParOf" srcId="{06D13C1B-66D6-4F8F-A636-C252D34180B2}" destId="{F29A93E5-F2D2-45FD-A9D7-90ADA74894C5}" srcOrd="0" destOrd="0" presId="urn:microsoft.com/office/officeart/2005/8/layout/hierarchy6"/>
    <dgm:cxn modelId="{27337885-3445-4C67-95F6-E17EB4E35D6C}" type="presParOf" srcId="{F29A93E5-F2D2-45FD-A9D7-90ADA74894C5}" destId="{DFAEBD45-58C0-40EB-ABD0-350CF3874FE1}" srcOrd="0" destOrd="0" presId="urn:microsoft.com/office/officeart/2005/8/layout/hierarchy6"/>
    <dgm:cxn modelId="{F0D51456-6E2F-442D-93AE-A262AA54CB52}" type="presParOf" srcId="{F29A93E5-F2D2-45FD-A9D7-90ADA74894C5}" destId="{D988E84D-B55A-4B97-8EE0-3E6393062D28}" srcOrd="1" destOrd="0" presId="urn:microsoft.com/office/officeart/2005/8/layout/hierarchy6"/>
    <dgm:cxn modelId="{9D80C41B-FBC2-4513-B4A7-2BF05A5246A1}" type="presParOf" srcId="{D988E84D-B55A-4B97-8EE0-3E6393062D28}" destId="{CC4765B0-4D12-4CD8-B876-90D3218790CC}" srcOrd="0" destOrd="0" presId="urn:microsoft.com/office/officeart/2005/8/layout/hierarchy6"/>
    <dgm:cxn modelId="{14105ADC-5EC7-4CD2-B0C1-85BF1E20DFE4}" type="presParOf" srcId="{D988E84D-B55A-4B97-8EE0-3E6393062D28}" destId="{CDC013D3-FD4A-40E9-BE47-235114E3C5A4}" srcOrd="1" destOrd="0" presId="urn:microsoft.com/office/officeart/2005/8/layout/hierarchy6"/>
    <dgm:cxn modelId="{55C917E5-F964-402F-9423-C12088B84007}" type="presParOf" srcId="{CDC013D3-FD4A-40E9-BE47-235114E3C5A4}" destId="{578563C6-A9ED-4B71-BC2B-6C372F9C175E}" srcOrd="0" destOrd="0" presId="urn:microsoft.com/office/officeart/2005/8/layout/hierarchy6"/>
    <dgm:cxn modelId="{A1879488-B1C3-4A4B-AA54-DC393D104E35}" type="presParOf" srcId="{CDC013D3-FD4A-40E9-BE47-235114E3C5A4}" destId="{7B8EDDFD-204F-4B65-B2E1-94E01D2C924D}" srcOrd="1" destOrd="0" presId="urn:microsoft.com/office/officeart/2005/8/layout/hierarchy6"/>
    <dgm:cxn modelId="{09E6E145-E086-4010-88EB-8CF23678EBCC}" type="presParOf" srcId="{D988E84D-B55A-4B97-8EE0-3E6393062D28}" destId="{89CE4CF1-2095-4230-A73E-77211DCD17AD}" srcOrd="2" destOrd="0" presId="urn:microsoft.com/office/officeart/2005/8/layout/hierarchy6"/>
    <dgm:cxn modelId="{9C591397-558A-4E2B-B030-5F8F0FB09B24}" type="presParOf" srcId="{D988E84D-B55A-4B97-8EE0-3E6393062D28}" destId="{4811F351-7789-43A3-9CDE-AEC66547BE25}" srcOrd="3" destOrd="0" presId="urn:microsoft.com/office/officeart/2005/8/layout/hierarchy6"/>
    <dgm:cxn modelId="{242949DD-D49D-4D4B-ACBC-E20A6ACDFB1A}" type="presParOf" srcId="{4811F351-7789-43A3-9CDE-AEC66547BE25}" destId="{602E77F6-7FB2-4783-9266-5A070A9A70B1}" srcOrd="0" destOrd="0" presId="urn:microsoft.com/office/officeart/2005/8/layout/hierarchy6"/>
    <dgm:cxn modelId="{30798E3C-1A4B-49F5-A605-6FDC5E6D2726}" type="presParOf" srcId="{4811F351-7789-43A3-9CDE-AEC66547BE25}" destId="{88780EC5-BF29-4783-9008-AFC8702C7850}" srcOrd="1" destOrd="0" presId="urn:microsoft.com/office/officeart/2005/8/layout/hierarchy6"/>
    <dgm:cxn modelId="{C5CF05B3-373F-4428-BDBA-035C4F3C2434}" type="presParOf" srcId="{3C6D0215-1910-4063-A8FA-246E4914CF50}" destId="{26D90CFF-CDB1-4EC2-B4E0-4185821C3E3E}"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EBD45-58C0-40EB-ABD0-350CF3874FE1}">
      <dsp:nvSpPr>
        <dsp:cNvPr id="0" name=""/>
        <dsp:cNvSpPr/>
      </dsp:nvSpPr>
      <dsp:spPr>
        <a:xfrm>
          <a:off x="1584530" y="0"/>
          <a:ext cx="3156277"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a:t>MÜDÜR</a:t>
          </a:r>
          <a:br>
            <a:rPr lang="tr-TR" sz="1400" kern="1200" dirty="0"/>
          </a:br>
          <a:r>
            <a:rPr lang="tr-TR" sz="1400" kern="1200" dirty="0" smtClean="0"/>
            <a:t>Dr. </a:t>
          </a:r>
          <a:r>
            <a:rPr lang="tr-TR" sz="1400" kern="1200" dirty="0" err="1" smtClean="0"/>
            <a:t>Öğr</a:t>
          </a:r>
          <a:r>
            <a:rPr lang="tr-TR" sz="1400" kern="1200" dirty="0" smtClean="0"/>
            <a:t>. Üyesi Ömer KUCAK</a:t>
          </a:r>
          <a:endParaRPr lang="tr-TR" sz="1400" kern="1200" dirty="0"/>
        </a:p>
      </dsp:txBody>
      <dsp:txXfrm>
        <a:off x="1637609" y="53079"/>
        <a:ext cx="3050119" cy="1706091"/>
      </dsp:txXfrm>
    </dsp:sp>
    <dsp:sp modelId="{CC4765B0-4D12-4CD8-B876-90D3218790CC}">
      <dsp:nvSpPr>
        <dsp:cNvPr id="0" name=""/>
        <dsp:cNvSpPr/>
      </dsp:nvSpPr>
      <dsp:spPr>
        <a:xfrm>
          <a:off x="1919964" y="1812249"/>
          <a:ext cx="1242704" cy="725869"/>
        </a:xfrm>
        <a:custGeom>
          <a:avLst/>
          <a:gdLst/>
          <a:ahLst/>
          <a:cxnLst/>
          <a:rect l="0" t="0" r="0" b="0"/>
          <a:pathLst>
            <a:path>
              <a:moveTo>
                <a:pt x="1242704" y="0"/>
              </a:moveTo>
              <a:lnTo>
                <a:pt x="1242704" y="362934"/>
              </a:lnTo>
              <a:lnTo>
                <a:pt x="0" y="362934"/>
              </a:lnTo>
              <a:lnTo>
                <a:pt x="0" y="7258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8563C6-A9ED-4B71-BC2B-6C372F9C175E}">
      <dsp:nvSpPr>
        <dsp:cNvPr id="0" name=""/>
        <dsp:cNvSpPr/>
      </dsp:nvSpPr>
      <dsp:spPr>
        <a:xfrm>
          <a:off x="560777" y="2538118"/>
          <a:ext cx="2718374"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a:solidFill>
                <a:sysClr val="window" lastClr="FFFFFF"/>
              </a:solidFill>
              <a:latin typeface="Times New Roman" pitchFamily="18" charset="0"/>
              <a:ea typeface="+mn-ea"/>
              <a:cs typeface="Times New Roman" pitchFamily="18" charset="0"/>
            </a:rPr>
            <a:t>MÜDÜR YARDIMCISI</a:t>
          </a:r>
        </a:p>
        <a:p>
          <a:pPr lvl="0" algn="ctr" defTabSz="622300">
            <a:lnSpc>
              <a:spcPct val="90000"/>
            </a:lnSpc>
            <a:spcBef>
              <a:spcPct val="0"/>
            </a:spcBef>
            <a:spcAft>
              <a:spcPct val="35000"/>
            </a:spcAft>
          </a:pPr>
          <a:r>
            <a:rPr lang="tr-TR" sz="1400" kern="1200" dirty="0" smtClean="0">
              <a:solidFill>
                <a:sysClr val="window" lastClr="FFFFFF"/>
              </a:solidFill>
              <a:latin typeface="Times New Roman" pitchFamily="18" charset="0"/>
              <a:ea typeface="+mn-ea"/>
              <a:cs typeface="Times New Roman" pitchFamily="18" charset="0"/>
            </a:rPr>
            <a:t>Doç. Dr. Erkan IŞIKTAŞ</a:t>
          </a:r>
          <a:endParaRPr lang="tr-TR" sz="1400" kern="1200" dirty="0">
            <a:solidFill>
              <a:sysClr val="window" lastClr="FFFFFF"/>
            </a:solidFill>
            <a:latin typeface="Calibri"/>
            <a:ea typeface="+mn-ea"/>
            <a:cs typeface="+mn-cs"/>
          </a:endParaRPr>
        </a:p>
      </dsp:txBody>
      <dsp:txXfrm>
        <a:off x="613856" y="2591197"/>
        <a:ext cx="2612216" cy="1706091"/>
      </dsp:txXfrm>
    </dsp:sp>
    <dsp:sp modelId="{89CE4CF1-2095-4230-A73E-77211DCD17AD}">
      <dsp:nvSpPr>
        <dsp:cNvPr id="0" name=""/>
        <dsp:cNvSpPr/>
      </dsp:nvSpPr>
      <dsp:spPr>
        <a:xfrm>
          <a:off x="3162669" y="1812249"/>
          <a:ext cx="2291181" cy="725869"/>
        </a:xfrm>
        <a:custGeom>
          <a:avLst/>
          <a:gdLst/>
          <a:ahLst/>
          <a:cxnLst/>
          <a:rect l="0" t="0" r="0" b="0"/>
          <a:pathLst>
            <a:path>
              <a:moveTo>
                <a:pt x="0" y="0"/>
              </a:moveTo>
              <a:lnTo>
                <a:pt x="0" y="362934"/>
              </a:lnTo>
              <a:lnTo>
                <a:pt x="2291181" y="362934"/>
              </a:lnTo>
              <a:lnTo>
                <a:pt x="2291181" y="7258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2E77F6-7FB2-4783-9266-5A070A9A70B1}">
      <dsp:nvSpPr>
        <dsp:cNvPr id="0" name=""/>
        <dsp:cNvSpPr/>
      </dsp:nvSpPr>
      <dsp:spPr>
        <a:xfrm>
          <a:off x="4094663" y="2538118"/>
          <a:ext cx="2718374"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a:solidFill>
                <a:sysClr val="window" lastClr="FFFFFF"/>
              </a:solidFill>
              <a:latin typeface="Times New Roman" pitchFamily="18" charset="0"/>
              <a:ea typeface="+mn-ea"/>
              <a:cs typeface="Times New Roman" pitchFamily="18" charset="0"/>
            </a:rPr>
            <a:t>İDARİ PERSONEL </a:t>
          </a:r>
        </a:p>
        <a:p>
          <a:pPr lvl="0" algn="ctr" defTabSz="622300">
            <a:lnSpc>
              <a:spcPct val="90000"/>
            </a:lnSpc>
            <a:spcBef>
              <a:spcPct val="0"/>
            </a:spcBef>
            <a:spcAft>
              <a:spcPct val="35000"/>
            </a:spcAft>
          </a:pPr>
          <a:r>
            <a:rPr lang="tr-TR" sz="1400" kern="1200" dirty="0">
              <a:solidFill>
                <a:sysClr val="window" lastClr="FFFFFF"/>
              </a:solidFill>
              <a:latin typeface="Times New Roman" pitchFamily="18" charset="0"/>
              <a:ea typeface="+mn-ea"/>
              <a:cs typeface="Times New Roman" pitchFamily="18" charset="0"/>
            </a:rPr>
            <a:t>Memur </a:t>
          </a:r>
          <a:r>
            <a:rPr lang="tr-TR" sz="1400" kern="1200" dirty="0" err="1">
              <a:solidFill>
                <a:sysClr val="window" lastClr="FFFFFF"/>
              </a:solidFill>
              <a:latin typeface="Times New Roman" pitchFamily="18" charset="0"/>
              <a:ea typeface="+mn-ea"/>
              <a:cs typeface="Times New Roman" pitchFamily="18" charset="0"/>
            </a:rPr>
            <a:t>Agit</a:t>
          </a:r>
          <a:r>
            <a:rPr lang="tr-TR" sz="1400" kern="1200" dirty="0">
              <a:solidFill>
                <a:sysClr val="window" lastClr="FFFFFF"/>
              </a:solidFill>
              <a:latin typeface="Times New Roman" pitchFamily="18" charset="0"/>
              <a:ea typeface="+mn-ea"/>
              <a:cs typeface="Times New Roman" pitchFamily="18" charset="0"/>
            </a:rPr>
            <a:t> KAMEL</a:t>
          </a:r>
          <a:endParaRPr lang="tr-TR" sz="1400" kern="1200" dirty="0">
            <a:solidFill>
              <a:sysClr val="window" lastClr="FFFFFF"/>
            </a:solidFill>
            <a:latin typeface="Calibri"/>
            <a:ea typeface="+mn-ea"/>
            <a:cs typeface="+mn-cs"/>
          </a:endParaRPr>
        </a:p>
      </dsp:txBody>
      <dsp:txXfrm>
        <a:off x="4147742" y="2591197"/>
        <a:ext cx="2612216" cy="170609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12.12.2024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endParaRPr lang="tr-TR" sz="3200" b="1" dirty="0">
              <a:latin typeface="Times New Roman" pitchFamily="18" charset="0"/>
              <a:cs typeface="Times New Roman" pitchFamily="18" charset="0"/>
            </a:endParaRPr>
          </a:p>
          <a:p>
            <a:pPr algn="ctr"/>
            <a:r>
              <a:rPr lang="tr-TR" sz="3200" b="1" dirty="0" smtClean="0">
                <a:latin typeface="Times New Roman" pitchFamily="18" charset="0"/>
                <a:cs typeface="Times New Roman" pitchFamily="18" charset="0"/>
              </a:rPr>
              <a:t>SİİRT VE YÖRESİ TARİH-KÜLTÜR UYGULAMA VE ARAŞTIRMA MERKEZİ MÜDÜRLÜĞÜ</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SUNUŞ</a:t>
            </a:r>
          </a:p>
        </p:txBody>
      </p:sp>
      <p:sp>
        <p:nvSpPr>
          <p:cNvPr id="3" name="1 Başlık"/>
          <p:cNvSpPr txBox="1">
            <a:spLocks/>
          </p:cNvSpPr>
          <p:nvPr/>
        </p:nvSpPr>
        <p:spPr>
          <a:xfrm>
            <a:off x="1289538" y="932167"/>
            <a:ext cx="7596554" cy="4507341"/>
          </a:xfrm>
          <a:prstGeom prst="rect">
            <a:avLst/>
          </a:prstGeom>
        </p:spPr>
        <p:txBody>
          <a:bodyPr vert="horz" lIns="91440" tIns="45720" rIns="91440" bIns="45720" rtlCol="0" anchor="ctr">
            <a:normAutofit fontScale="975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4400" b="0" i="0" u="none" strike="noStrike" kern="1200" cap="none" spc="0" normalizeH="0" baseline="0" noProof="0" dirty="0">
                <a:ln>
                  <a:noFill/>
                </a:ln>
                <a:solidFill>
                  <a:schemeClr val="tx1"/>
                </a:solidFill>
                <a:effectLst/>
                <a:uLnTx/>
                <a:uFillTx/>
                <a:latin typeface="+mj-lt"/>
                <a:ea typeface="+mj-ea"/>
                <a:cs typeface="+mj-cs"/>
              </a:rPr>
              <a:t/>
            </a:r>
            <a:br>
              <a:rPr kumimoji="0" lang="tr-TR" sz="4400" b="0" i="0" u="none" strike="noStrike" kern="1200" cap="none" spc="0" normalizeH="0" baseline="0" noProof="0" dirty="0">
                <a:ln>
                  <a:noFill/>
                </a:ln>
                <a:solidFill>
                  <a:schemeClr val="tx1"/>
                </a:solidFill>
                <a:effectLst/>
                <a:uLnTx/>
                <a:uFillTx/>
                <a:latin typeface="+mj-lt"/>
                <a:ea typeface="+mj-ea"/>
                <a:cs typeface="+mj-cs"/>
              </a:rPr>
            </a:b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4" name="3 Dikdörtgen"/>
          <p:cNvSpPr/>
          <p:nvPr/>
        </p:nvSpPr>
        <p:spPr>
          <a:xfrm>
            <a:off x="960582" y="1312985"/>
            <a:ext cx="9707418" cy="4708981"/>
          </a:xfrm>
          <a:prstGeom prst="rect">
            <a:avLst/>
          </a:prstGeom>
        </p:spPr>
        <p:txBody>
          <a:bodyPr wrap="square">
            <a:spAutoFit/>
          </a:bodyPr>
          <a:lstStyle/>
          <a:p>
            <a:pPr algn="just"/>
            <a:r>
              <a:rPr lang="tr-TR" sz="2400" dirty="0">
                <a:cs typeface="Times New Roman" pitchFamily="18" charset="0"/>
              </a:rPr>
              <a:t>Siirt Üniversitesi </a:t>
            </a:r>
            <a:r>
              <a:rPr lang="tr-TR" sz="2400" dirty="0" smtClean="0">
                <a:cs typeface="Times New Roman" pitchFamily="18" charset="0"/>
              </a:rPr>
              <a:t>Siirt </a:t>
            </a:r>
            <a:r>
              <a:rPr lang="tr-TR" sz="2400" dirty="0">
                <a:cs typeface="Times New Roman" pitchFamily="18" charset="0"/>
              </a:rPr>
              <a:t>ve Yöresi Tarih-Kültür Uygulama ve Araştırma </a:t>
            </a:r>
            <a:r>
              <a:rPr lang="tr-TR" sz="2400" dirty="0" smtClean="0">
                <a:cs typeface="Times New Roman" pitchFamily="18" charset="0"/>
              </a:rPr>
              <a:t>Merkezi (SYTKUAM) </a:t>
            </a:r>
            <a:r>
              <a:rPr lang="tr-TR" sz="2400" dirty="0">
                <a:cs typeface="Times New Roman" pitchFamily="18" charset="0"/>
              </a:rPr>
              <a:t>Siirt Üniversitesi Rektörlüğüne bağlı bir birim </a:t>
            </a:r>
            <a:r>
              <a:rPr lang="tr-TR" sz="2400" dirty="0" smtClean="0">
                <a:cs typeface="Times New Roman" pitchFamily="18" charset="0"/>
              </a:rPr>
              <a:t>olarak 10/03/2014 </a:t>
            </a:r>
            <a:r>
              <a:rPr lang="tr-TR" sz="2400" dirty="0">
                <a:cs typeface="Times New Roman" pitchFamily="18" charset="0"/>
              </a:rPr>
              <a:t>tarih ve 28937 sayılı Resmi Gazetede yönetmeliği yayınlanarak </a:t>
            </a:r>
            <a:r>
              <a:rPr lang="tr-TR" sz="2400" dirty="0" smtClean="0">
                <a:cs typeface="Times New Roman" pitchFamily="18" charset="0"/>
              </a:rPr>
              <a:t>kurulmuştur</a:t>
            </a:r>
            <a:r>
              <a:rPr lang="tr-TR" sz="2400" dirty="0">
                <a:cs typeface="Times New Roman" pitchFamily="18" charset="0"/>
              </a:rPr>
              <a:t>.</a:t>
            </a:r>
          </a:p>
          <a:p>
            <a:pPr algn="just"/>
            <a:endParaRPr lang="tr-TR" sz="2400" dirty="0">
              <a:cs typeface="Times New Roman" pitchFamily="18" charset="0"/>
            </a:endParaRPr>
          </a:p>
          <a:p>
            <a:pPr algn="just"/>
            <a:r>
              <a:rPr lang="tr-TR" sz="2400" b="1" dirty="0">
                <a:cs typeface="Times New Roman" pitchFamily="18" charset="0"/>
              </a:rPr>
              <a:t>Merkezin </a:t>
            </a:r>
            <a:r>
              <a:rPr lang="tr-TR" sz="2400" b="1" dirty="0" smtClean="0">
                <a:cs typeface="Times New Roman" pitchFamily="18" charset="0"/>
              </a:rPr>
              <a:t>Amacı;</a:t>
            </a:r>
            <a:r>
              <a:rPr lang="tr-TR" sz="2400" dirty="0">
                <a:cs typeface="Times New Roman" pitchFamily="18" charset="0"/>
              </a:rPr>
              <a:t> </a:t>
            </a:r>
            <a:r>
              <a:rPr lang="tr-TR" sz="2000" dirty="0">
                <a:cs typeface="Times New Roman" pitchFamily="18" charset="0"/>
              </a:rPr>
              <a:t>Merkezin amacı ve faaliyet alanları, Siirt ve Siirt’e komşu iller ile ilgili olarak; tarihi, sosyal, toplumsal, edebi ve kültürel her türlü belgelerin ve bilgilerin tespitini, teminini ve değerlendirmesini yapmak, Siirt ve yöresiyle alakalı ulusal ve uluslararası düzeyde bilimsel toplantılar düzenlemek, Merkez bünyesinde bir ihtisas kütüphanesi ve arşiv oluşturmak, oluşturulan bu arşiv ve kütüphaneye; özel ve kamu kuruluşu ile şahıslarda bulunan yazma ve matbu eserlerin, bağış, satın alma ve kopyalama suretiyle akışını sağlamak, Üniversitelerde yapılacak tezler ve diğer bilimsel araştırmalardan, Merkezin amacına uygun olanların yayınlanmasını sağlamak ve bu amaçla diğer kurum ve kuruluşlarla işbirliği yapmak, Merkezin amacına uygun araştırmalara destek sağlamak, Yurt içinde ve yurt dışında benzer faaliyetlerde bulunan akademik kuruluşlarla işbirliği yapmaktır.</a:t>
            </a:r>
            <a:endParaRPr lang="tr-TR" sz="2000" dirty="0"/>
          </a:p>
        </p:txBody>
      </p:sp>
    </p:spTree>
    <p:extLst>
      <p:ext uri="{BB962C8B-B14F-4D97-AF65-F5344CB8AC3E}">
        <p14:creationId xmlns:p14="http://schemas.microsoft.com/office/powerpoint/2010/main" val="2504719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a:t>
            </a:r>
          </a:p>
        </p:txBody>
      </p:sp>
      <p:sp>
        <p:nvSpPr>
          <p:cNvPr id="4" name="Dikdörtgen 3"/>
          <p:cNvSpPr/>
          <p:nvPr/>
        </p:nvSpPr>
        <p:spPr>
          <a:xfrm>
            <a:off x="781538" y="1250462"/>
            <a:ext cx="10644553" cy="4524315"/>
          </a:xfrm>
          <a:prstGeom prst="rect">
            <a:avLst/>
          </a:prstGeom>
        </p:spPr>
        <p:txBody>
          <a:bodyPr wrap="square">
            <a:spAutoFit/>
          </a:bodyPr>
          <a:lstStyle/>
          <a:p>
            <a:r>
              <a:rPr lang="tr-TR" dirty="0"/>
              <a:t>a) Siirt ve Siirt’e komşu iller ile ilgili olarak; tarihi, sosyal, toplumsal, edebi ve kültürel her türlü belgelerin ve bilgilerin tespitini, teminini ve değerlendirmesini yapmak.</a:t>
            </a:r>
          </a:p>
          <a:p>
            <a:endParaRPr lang="tr-TR" dirty="0"/>
          </a:p>
          <a:p>
            <a:r>
              <a:rPr lang="tr-TR" dirty="0"/>
              <a:t>b) Siirt ve yöresiyle alakalı ulusal ve uluslararası düzeyde bilimsel toplantılar düzenlemek.</a:t>
            </a:r>
          </a:p>
          <a:p>
            <a:endParaRPr lang="tr-TR" dirty="0"/>
          </a:p>
          <a:p>
            <a:r>
              <a:rPr lang="tr-TR" dirty="0"/>
              <a:t>c) Merkez bünyesinde bir ihtisas kütüphanesi ve arşiv oluşturmak, oluşturulan bu arşiv ve kütüphaneye; özel ve kamu kuruluşu ile şahıslarda bulunan yazma ve matbu eserlerin, bağış, satın alma ve kopyalama suretiyle akışını sağlamak.</a:t>
            </a:r>
          </a:p>
          <a:p>
            <a:endParaRPr lang="tr-TR" dirty="0"/>
          </a:p>
          <a:p>
            <a:r>
              <a:rPr lang="tr-TR" dirty="0"/>
              <a:t>ç) Üniversitelerde yapılacak tezler ve diğer bilimsel araştırmalardan, Merkezin amacına uygun olanların yayınlanmasını sağlamak ve bu amaçla diğer kurum ve kuruluşlarla işbirliği yapmak.</a:t>
            </a:r>
          </a:p>
          <a:p>
            <a:endParaRPr lang="tr-TR" dirty="0"/>
          </a:p>
          <a:p>
            <a:r>
              <a:rPr lang="tr-TR" dirty="0"/>
              <a:t>d) Merkezin amacına uygun araştırmalara destek sağlamak.</a:t>
            </a:r>
          </a:p>
          <a:p>
            <a:endParaRPr lang="tr-TR" dirty="0"/>
          </a:p>
          <a:p>
            <a:endParaRPr lang="tr-TR" dirty="0"/>
          </a:p>
          <a:p>
            <a:r>
              <a:rPr lang="tr-TR" dirty="0"/>
              <a:t>e) Yurt içinde ve yurt dışında benzer faaliyetlerde bulunan akademik kuruluşlarla işbirliği yapmak.</a:t>
            </a:r>
          </a:p>
        </p:txBody>
      </p:sp>
    </p:spTree>
    <p:extLst>
      <p:ext uri="{BB962C8B-B14F-4D97-AF65-F5344CB8AC3E}">
        <p14:creationId xmlns:p14="http://schemas.microsoft.com/office/powerpoint/2010/main" val="853281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VİZYON</a:t>
            </a:r>
          </a:p>
        </p:txBody>
      </p:sp>
      <p:sp>
        <p:nvSpPr>
          <p:cNvPr id="4" name="Dikdörtgen 3"/>
          <p:cNvSpPr/>
          <p:nvPr/>
        </p:nvSpPr>
        <p:spPr>
          <a:xfrm>
            <a:off x="1125415" y="2551837"/>
            <a:ext cx="8018585" cy="1200329"/>
          </a:xfrm>
          <a:prstGeom prst="rect">
            <a:avLst/>
          </a:prstGeom>
        </p:spPr>
        <p:txBody>
          <a:bodyPr wrap="square">
            <a:spAutoFit/>
          </a:bodyPr>
          <a:lstStyle/>
          <a:p>
            <a:r>
              <a:rPr lang="tr-TR" dirty="0"/>
              <a:t>Siirt Üniversitesi Siirt ve Yöresi Tarih-Kültür Uygulama ve Araştırma Merkezi, Siirt ilinin geçmişten günümüze tarihini, </a:t>
            </a:r>
            <a:r>
              <a:rPr lang="tr-TR" dirty="0" err="1"/>
              <a:t>sosyo</a:t>
            </a:r>
            <a:r>
              <a:rPr lang="tr-TR" dirty="0"/>
              <a:t>-ekonomik yapısını, gelenek ve göreneklerini, bilimsel yayın ve çeşitli etkinlikler düzenleyerek ilin ve bölgenin gelişmesine etki edecek şekilde katkıda bulunmasını sağlamaktır.</a:t>
            </a:r>
          </a:p>
        </p:txBody>
      </p:sp>
    </p:spTree>
    <p:extLst>
      <p:ext uri="{BB962C8B-B14F-4D97-AF65-F5344CB8AC3E}">
        <p14:creationId xmlns:p14="http://schemas.microsoft.com/office/powerpoint/2010/main" val="186099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64191" y="1117320"/>
            <a:ext cx="6764482" cy="461665"/>
          </a:xfrm>
          <a:prstGeom prst="rect">
            <a:avLst/>
          </a:prstGeom>
          <a:noFill/>
        </p:spPr>
        <p:txBody>
          <a:bodyPr wrap="square" rtlCol="0">
            <a:spAutoFit/>
          </a:bodyPr>
          <a:lstStyle/>
          <a:p>
            <a:r>
              <a:rPr lang="tr-TR" sz="2400" b="1" dirty="0" smtClean="0"/>
              <a:t>Faaliyet Alanları ve Amaçlar</a:t>
            </a:r>
            <a:endParaRPr lang="tr-TR" sz="2400" b="1" dirty="0"/>
          </a:p>
        </p:txBody>
      </p:sp>
      <p:sp>
        <p:nvSpPr>
          <p:cNvPr id="4" name="Dikdörtgen 3"/>
          <p:cNvSpPr/>
          <p:nvPr/>
        </p:nvSpPr>
        <p:spPr>
          <a:xfrm>
            <a:off x="1086339" y="1735189"/>
            <a:ext cx="8495323" cy="3139321"/>
          </a:xfrm>
          <a:prstGeom prst="rect">
            <a:avLst/>
          </a:prstGeom>
        </p:spPr>
        <p:txBody>
          <a:bodyPr wrap="square">
            <a:spAutoFit/>
          </a:bodyPr>
          <a:lstStyle/>
          <a:p>
            <a:pPr marL="285750" indent="-285750">
              <a:buFont typeface="Arial" charset="0"/>
              <a:buChar char="•"/>
            </a:pPr>
            <a:r>
              <a:rPr lang="tr-TR" dirty="0" smtClean="0">
                <a:solidFill>
                  <a:srgbClr val="333333"/>
                </a:solidFill>
                <a:latin typeface="Times New Roman"/>
              </a:rPr>
              <a:t>Siirt </a:t>
            </a:r>
            <a:r>
              <a:rPr lang="tr-TR" dirty="0">
                <a:solidFill>
                  <a:srgbClr val="333333"/>
                </a:solidFill>
                <a:latin typeface="Times New Roman"/>
              </a:rPr>
              <a:t>ve Siirt’e komşu iller ile ilgili olarak; tarihi, sosyal, toplumsal, edebi ve kültürel her türlü belgelerin ve bilgilerin tespitini, teminini ve değerlendirmesini yapmak, </a:t>
            </a:r>
            <a:endParaRPr lang="tr-TR" dirty="0" smtClean="0">
              <a:solidFill>
                <a:srgbClr val="333333"/>
              </a:solidFill>
              <a:latin typeface="Times New Roman"/>
            </a:endParaRPr>
          </a:p>
          <a:p>
            <a:pPr marL="285750" indent="-285750">
              <a:buFont typeface="Arial" charset="0"/>
              <a:buChar char="•"/>
            </a:pPr>
            <a:r>
              <a:rPr lang="tr-TR" dirty="0" smtClean="0">
                <a:solidFill>
                  <a:srgbClr val="333333"/>
                </a:solidFill>
                <a:latin typeface="Times New Roman"/>
              </a:rPr>
              <a:t>Siirt </a:t>
            </a:r>
            <a:r>
              <a:rPr lang="tr-TR" dirty="0">
                <a:solidFill>
                  <a:srgbClr val="333333"/>
                </a:solidFill>
                <a:latin typeface="Times New Roman"/>
              </a:rPr>
              <a:t>ve yöresiyle alakalı ulusal ve uluslararası düzeyde bilimsel toplantılar düzenlemek, Merkez bünyesinde bir ihtisas kütüphanesi ve arşiv oluşturmak, oluşturulan bu arşiv ve kütüphaneye; özel ve kamu kuruluşu ile şahıslarda bulunan yazma ve matbu eserlerin, bağış, satın alma ve kopyalama suretiyle akışını sağlamak, </a:t>
            </a:r>
            <a:endParaRPr lang="tr-TR" dirty="0" smtClean="0">
              <a:solidFill>
                <a:srgbClr val="333333"/>
              </a:solidFill>
              <a:latin typeface="Times New Roman"/>
            </a:endParaRPr>
          </a:p>
          <a:p>
            <a:pPr marL="285750" indent="-285750">
              <a:buFont typeface="Arial" charset="0"/>
              <a:buChar char="•"/>
            </a:pPr>
            <a:r>
              <a:rPr lang="tr-TR" dirty="0" smtClean="0">
                <a:solidFill>
                  <a:srgbClr val="333333"/>
                </a:solidFill>
                <a:latin typeface="Times New Roman"/>
              </a:rPr>
              <a:t>Üniversitelerde </a:t>
            </a:r>
            <a:r>
              <a:rPr lang="tr-TR" dirty="0">
                <a:solidFill>
                  <a:srgbClr val="333333"/>
                </a:solidFill>
                <a:latin typeface="Times New Roman"/>
              </a:rPr>
              <a:t>yapılacak tezler ve diğer bilimsel araştırmalardan, Merkezin amacına uygun olanların yayınlanmasını sağlamak ve bu amaçla diğer kurum ve kuruluşlarla işbirliği yapmak, </a:t>
            </a:r>
            <a:endParaRPr lang="tr-TR" dirty="0" smtClean="0">
              <a:solidFill>
                <a:srgbClr val="333333"/>
              </a:solidFill>
              <a:latin typeface="Times New Roman"/>
            </a:endParaRPr>
          </a:p>
          <a:p>
            <a:pPr marL="285750" indent="-285750">
              <a:buFont typeface="Arial" charset="0"/>
              <a:buChar char="•"/>
            </a:pPr>
            <a:r>
              <a:rPr lang="tr-TR" dirty="0" smtClean="0">
                <a:solidFill>
                  <a:srgbClr val="333333"/>
                </a:solidFill>
                <a:latin typeface="Times New Roman"/>
              </a:rPr>
              <a:t>Merkezin </a:t>
            </a:r>
            <a:r>
              <a:rPr lang="tr-TR" dirty="0">
                <a:solidFill>
                  <a:srgbClr val="333333"/>
                </a:solidFill>
                <a:latin typeface="Times New Roman"/>
              </a:rPr>
              <a:t>amacına uygun araştırmalara destek sağlamak, Yurt içinde ve yurt dışında benzer faaliyetlerde bulunan akademik kuruluşlarla işbirliği yapmak</a:t>
            </a:r>
            <a:endParaRPr lang="tr-TR" dirty="0"/>
          </a:p>
        </p:txBody>
      </p:sp>
    </p:spTree>
    <p:extLst>
      <p:ext uri="{BB962C8B-B14F-4D97-AF65-F5344CB8AC3E}">
        <p14:creationId xmlns:p14="http://schemas.microsoft.com/office/powerpoint/2010/main" val="3703699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06062" y="365126"/>
            <a:ext cx="9747738" cy="889244"/>
          </a:xfrm>
        </p:spPr>
        <p:txBody>
          <a:bodyPr>
            <a:normAutofit/>
          </a:bodyPr>
          <a:lstStyle/>
          <a:p>
            <a:r>
              <a:rPr lang="tr-TR" sz="2800" b="1" dirty="0"/>
              <a:t>BİRİM PERSONELLERİ</a:t>
            </a:r>
          </a:p>
        </p:txBody>
      </p:sp>
      <p:sp>
        <p:nvSpPr>
          <p:cNvPr id="3" name="2 İçerik Yer Tutucusu"/>
          <p:cNvSpPr>
            <a:spLocks noGrp="1"/>
          </p:cNvSpPr>
          <p:nvPr>
            <p:ph idx="1"/>
          </p:nvPr>
        </p:nvSpPr>
        <p:spPr>
          <a:xfrm>
            <a:off x="838200" y="1641231"/>
            <a:ext cx="10515600" cy="2414954"/>
          </a:xfrm>
        </p:spPr>
        <p:txBody>
          <a:bodyPr/>
          <a:lstStyle/>
          <a:p>
            <a:r>
              <a:rPr lang="tr-TR" dirty="0" smtClean="0"/>
              <a:t>Müdür: Dr. </a:t>
            </a:r>
            <a:r>
              <a:rPr lang="tr-TR" dirty="0" err="1" smtClean="0"/>
              <a:t>Öğr</a:t>
            </a:r>
            <a:r>
              <a:rPr lang="tr-TR" dirty="0" smtClean="0"/>
              <a:t>. Üyesi Ömer KUCAK</a:t>
            </a:r>
          </a:p>
          <a:p>
            <a:r>
              <a:rPr lang="tr-TR" dirty="0" smtClean="0"/>
              <a:t>Müdür Yardımcısı: Doç. Dr. Erkan IŞIKTAŞ</a:t>
            </a:r>
          </a:p>
          <a:p>
            <a:r>
              <a:rPr lang="tr-TR" dirty="0" smtClean="0"/>
              <a:t>Memur: </a:t>
            </a:r>
            <a:r>
              <a:rPr lang="tr-TR" dirty="0" err="1" smtClean="0"/>
              <a:t>Agit</a:t>
            </a:r>
            <a:r>
              <a:rPr lang="tr-TR" dirty="0" smtClean="0"/>
              <a:t> KAMEL</a:t>
            </a:r>
            <a:endParaRPr lang="tr-T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644768"/>
            <a:ext cx="6846277" cy="433755"/>
          </a:xfrm>
        </p:spPr>
        <p:txBody>
          <a:bodyPr>
            <a:noAutofit/>
          </a:bodyPr>
          <a:lstStyle/>
          <a:p>
            <a:r>
              <a:rPr lang="tr-TR" sz="2400" b="1" dirty="0"/>
              <a:t>ÖRGÜT YAPISI</a:t>
            </a:r>
          </a:p>
        </p:txBody>
      </p:sp>
      <p:graphicFrame>
        <p:nvGraphicFramePr>
          <p:cNvPr id="4" name="5 İçerik Yer Tutucusu"/>
          <p:cNvGraphicFramePr>
            <a:graphicFrameLocks noGrp="1"/>
          </p:cNvGraphicFramePr>
          <p:nvPr>
            <p:ph idx="1"/>
            <p:extLst>
              <p:ext uri="{D42A27DB-BD31-4B8C-83A1-F6EECF244321}">
                <p14:modId xmlns:p14="http://schemas.microsoft.com/office/powerpoint/2010/main" val="1288917763"/>
              </p:ext>
            </p:extLst>
          </p:nvPr>
        </p:nvGraphicFramePr>
        <p:xfrm>
          <a:off x="1383322" y="1274641"/>
          <a:ext cx="737381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655781" y="1295876"/>
            <a:ext cx="10409382" cy="2308324"/>
          </a:xfrm>
          <a:prstGeom prst="rect">
            <a:avLst/>
          </a:prstGeom>
        </p:spPr>
        <p:txBody>
          <a:bodyPr wrap="square">
            <a:spAutoFit/>
          </a:bodyPr>
          <a:lstStyle/>
          <a:p>
            <a:pPr algn="ctr"/>
            <a:r>
              <a:rPr lang="tr-TR" sz="2400" b="1" dirty="0" smtClean="0"/>
              <a:t>YAPILMASI PLANLANAN PROJELER </a:t>
            </a:r>
            <a:r>
              <a:rPr lang="tr-TR" sz="2400" b="1" dirty="0"/>
              <a:t>HAKKINDA</a:t>
            </a:r>
          </a:p>
          <a:p>
            <a:pPr marL="342900" indent="-342900">
              <a:buFont typeface="Arial" charset="0"/>
              <a:buChar char="•"/>
            </a:pPr>
            <a:r>
              <a:rPr lang="tr-TR" sz="2400" dirty="0" smtClean="0"/>
              <a:t>Siirt ve </a:t>
            </a:r>
            <a:r>
              <a:rPr lang="tr-TR" sz="2400" dirty="0" smtClean="0"/>
              <a:t>yöresinin tarihî ve kültürel yapısıyla ilgili çalışmalar yapılması.</a:t>
            </a:r>
          </a:p>
          <a:p>
            <a:pPr marL="342900" indent="-342900">
              <a:buFont typeface="Arial" charset="0"/>
              <a:buChar char="•"/>
            </a:pPr>
            <a:r>
              <a:rPr lang="tr-TR" sz="2400" dirty="0" smtClean="0"/>
              <a:t>Üniversite </a:t>
            </a:r>
            <a:r>
              <a:rPr lang="tr-TR" sz="2400" dirty="0" smtClean="0"/>
              <a:t>kütüphanesi içerisinde </a:t>
            </a:r>
            <a:r>
              <a:rPr lang="tr-TR" sz="2400" dirty="0">
                <a:solidFill>
                  <a:prstClr val="black"/>
                </a:solidFill>
              </a:rPr>
              <a:t>Siirt’in tarihî ve kültürel dokusunu yansıtacak </a:t>
            </a:r>
            <a:r>
              <a:rPr lang="tr-TR" sz="2400" dirty="0" smtClean="0">
                <a:solidFill>
                  <a:prstClr val="black"/>
                </a:solidFill>
              </a:rPr>
              <a:t>ve Siirt ile ilgili envanterin toplandığı bir bölüm oluşturmak. Oluşturulacak bu bölümde </a:t>
            </a:r>
            <a:r>
              <a:rPr lang="tr-TR" sz="2400" dirty="0" smtClean="0"/>
              <a:t>Siirt </a:t>
            </a:r>
            <a:r>
              <a:rPr lang="tr-TR" sz="2400" dirty="0" smtClean="0"/>
              <a:t>ile alakalı yayınları ve arşiv malzemelerini bir araya getirmek.</a:t>
            </a:r>
          </a:p>
          <a:p>
            <a:endParaRPr lang="tr-TR" sz="2400" dirty="0"/>
          </a:p>
        </p:txBody>
      </p:sp>
    </p:spTree>
    <p:extLst>
      <p:ext uri="{BB962C8B-B14F-4D97-AF65-F5344CB8AC3E}">
        <p14:creationId xmlns:p14="http://schemas.microsoft.com/office/powerpoint/2010/main" val="2056178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3479</TotalTime>
  <Words>436</Words>
  <Application>Microsoft Office PowerPoint</Application>
  <PresentationFormat>Özel</PresentationFormat>
  <Paragraphs>40</Paragraphs>
  <Slides>9</Slides>
  <Notes>0</Notes>
  <HiddenSlides>0</HiddenSlides>
  <MMClips>0</MMClips>
  <ScaleCrop>false</ScaleCrop>
  <HeadingPairs>
    <vt:vector size="4" baseType="variant">
      <vt:variant>
        <vt:lpstr>Tema</vt:lpstr>
      </vt:variant>
      <vt:variant>
        <vt:i4>1</vt:i4>
      </vt:variant>
      <vt:variant>
        <vt:lpstr>Slayt Başlıkları</vt:lpstr>
      </vt:variant>
      <vt:variant>
        <vt:i4>9</vt:i4>
      </vt:variant>
    </vt:vector>
  </HeadingPairs>
  <TitlesOfParts>
    <vt:vector size="10" baseType="lpstr">
      <vt:lpstr>Office Teması</vt:lpstr>
      <vt:lpstr>PowerPoint Sunusu</vt:lpstr>
      <vt:lpstr>PowerPoint Sunusu</vt:lpstr>
      <vt:lpstr>PowerPoint Sunusu</vt:lpstr>
      <vt:lpstr>PowerPoint Sunusu</vt:lpstr>
      <vt:lpstr>PowerPoint Sunusu</vt:lpstr>
      <vt:lpstr>BİRİM PERSONELLERİ</vt:lpstr>
      <vt:lpstr>ÖRGÜT YAPISI</vt:lpstr>
      <vt:lpstr>PowerPoint Sunusu</vt:lpstr>
      <vt:lpstr>PowerPoint Sunusu</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SYTKUAM</dc:creator>
  <cp:lastModifiedBy>Ömer KUCAK</cp:lastModifiedBy>
  <cp:revision>278</cp:revision>
  <dcterms:created xsi:type="dcterms:W3CDTF">2018-02-07T07:43:50Z</dcterms:created>
  <dcterms:modified xsi:type="dcterms:W3CDTF">2024-12-12T07:48:59Z</dcterms:modified>
</cp:coreProperties>
</file>